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01"/>
  </p:notesMasterIdLst>
  <p:sldIdLst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85" r:id="rId13"/>
    <p:sldId id="286" r:id="rId14"/>
    <p:sldId id="290" r:id="rId15"/>
    <p:sldId id="291" r:id="rId16"/>
    <p:sldId id="293" r:id="rId17"/>
    <p:sldId id="288" r:id="rId18"/>
    <p:sldId id="287" r:id="rId19"/>
    <p:sldId id="289" r:id="rId20"/>
    <p:sldId id="292" r:id="rId21"/>
    <p:sldId id="296" r:id="rId22"/>
    <p:sldId id="294" r:id="rId23"/>
    <p:sldId id="295" r:id="rId24"/>
    <p:sldId id="297" r:id="rId25"/>
    <p:sldId id="268" r:id="rId26"/>
    <p:sldId id="269" r:id="rId27"/>
    <p:sldId id="298" r:id="rId28"/>
    <p:sldId id="300" r:id="rId29"/>
    <p:sldId id="327" r:id="rId30"/>
    <p:sldId id="301" r:id="rId31"/>
    <p:sldId id="299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270" r:id="rId48"/>
    <p:sldId id="271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43" r:id="rId59"/>
    <p:sldId id="345" r:id="rId60"/>
    <p:sldId id="346" r:id="rId61"/>
    <p:sldId id="272" r:id="rId62"/>
    <p:sldId id="273" r:id="rId63"/>
    <p:sldId id="347" r:id="rId64"/>
    <p:sldId id="337" r:id="rId65"/>
    <p:sldId id="348" r:id="rId66"/>
    <p:sldId id="349" r:id="rId67"/>
    <p:sldId id="340" r:id="rId68"/>
    <p:sldId id="338" r:id="rId69"/>
    <p:sldId id="352" r:id="rId70"/>
    <p:sldId id="351" r:id="rId71"/>
    <p:sldId id="339" r:id="rId72"/>
    <p:sldId id="353" r:id="rId73"/>
    <p:sldId id="341" r:id="rId74"/>
    <p:sldId id="342" r:id="rId75"/>
    <p:sldId id="350" r:id="rId76"/>
    <p:sldId id="324" r:id="rId77"/>
    <p:sldId id="323" r:id="rId78"/>
    <p:sldId id="355" r:id="rId79"/>
    <p:sldId id="354" r:id="rId80"/>
    <p:sldId id="326" r:id="rId81"/>
    <p:sldId id="325" r:id="rId82"/>
    <p:sldId id="356" r:id="rId83"/>
    <p:sldId id="364" r:id="rId84"/>
    <p:sldId id="365" r:id="rId85"/>
    <p:sldId id="366" r:id="rId86"/>
    <p:sldId id="367" r:id="rId87"/>
    <p:sldId id="368" r:id="rId88"/>
    <p:sldId id="369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70" r:id="rId97"/>
    <p:sldId id="371" r:id="rId98"/>
    <p:sldId id="372" r:id="rId99"/>
    <p:sldId id="282" r:id="rId10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Century Gothic" panose="020B0502020202020204" pitchFamily="34" charset="0"/>
      <p:regular r:id="rId106"/>
      <p:bold r:id="rId107"/>
      <p:italic r:id="rId108"/>
      <p:boldItalic r:id="rId109"/>
    </p:embeddedFont>
    <p:embeddedFont>
      <p:font typeface="Consolas" panose="020B0609020204030204" pitchFamily="49" charset="0"/>
      <p:regular r:id="rId110"/>
      <p:bold r:id="rId111"/>
      <p:italic r:id="rId112"/>
      <p:boldItalic r:id="rId1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7" roundtripDataSignature="AMtx7mgDsuJLrh83OxTYhsnnFc6tu88W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E69092-809F-2808-4AF3-C24CFE1BCAED}" v="14" dt="2022-07-12T12:15:02.358"/>
    <p1510:client id="{D70E3DDC-AA8F-28FE-82E9-FBB1EA301B84}" v="3" dt="2022-07-19T18:15:37.886"/>
    <p1510:client id="{D7E07C2E-495B-B0E7-D797-1B9EF8F311CF}" v="126" dt="2022-07-12T20:34:07.272"/>
    <p1510:client id="{E3CBD764-6994-42F9-ABFD-75228FE2E878}" v="51" dt="2022-07-04T18:33:06.775"/>
    <p1510:client id="{F2FA379E-89AE-0878-BD32-C9B769B87802}" v="1215" dt="2022-07-13T11:03:12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customschemas.google.com/relationships/presentationmetadata" Target="meta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11.fntdata"/><Relationship Id="rId16" Type="http://schemas.openxmlformats.org/officeDocument/2006/relationships/slide" Target="slides/slide12.xml"/><Relationship Id="rId107" Type="http://schemas.openxmlformats.org/officeDocument/2006/relationships/font" Target="fonts/font6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.fntdata"/><Relationship Id="rId123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12.fntdata"/><Relationship Id="rId118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9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12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8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3.fntdata"/><Relationship Id="rId120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9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0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bia Rossi Pavelqueires" userId="S::nubia@dio.me::9fb62b5b-6910-4da4-98ef-a6355beee27e" providerId="AD" clId="Web-{D70E3DDC-AA8F-28FE-82E9-FBB1EA301B84}"/>
    <pc:docChg chg="delSld">
      <pc:chgData name="Nubia Rossi Pavelqueires" userId="S::nubia@dio.me::9fb62b5b-6910-4da4-98ef-a6355beee27e" providerId="AD" clId="Web-{D70E3DDC-AA8F-28FE-82E9-FBB1EA301B84}" dt="2022-07-19T18:15:37.886" v="2"/>
      <pc:docMkLst>
        <pc:docMk/>
      </pc:docMkLst>
      <pc:sldChg chg="del">
        <pc:chgData name="Nubia Rossi Pavelqueires" userId="S::nubia@dio.me::9fb62b5b-6910-4da4-98ef-a6355beee27e" providerId="AD" clId="Web-{D70E3DDC-AA8F-28FE-82E9-FBB1EA301B84}" dt="2022-07-19T18:15:15.495" v="0"/>
        <pc:sldMkLst>
          <pc:docMk/>
          <pc:sldMk cId="0" sldId="256"/>
        </pc:sldMkLst>
      </pc:sldChg>
      <pc:sldChg chg="del">
        <pc:chgData name="Nubia Rossi Pavelqueires" userId="S::nubia@dio.me::9fb62b5b-6910-4da4-98ef-a6355beee27e" providerId="AD" clId="Web-{D70E3DDC-AA8F-28FE-82E9-FBB1EA301B84}" dt="2022-07-19T18:15:24.824" v="1"/>
        <pc:sldMkLst>
          <pc:docMk/>
          <pc:sldMk cId="0" sldId="257"/>
        </pc:sldMkLst>
      </pc:sldChg>
      <pc:sldChg chg="del">
        <pc:chgData name="Nubia Rossi Pavelqueires" userId="S::nubia@dio.me::9fb62b5b-6910-4da4-98ef-a6355beee27e" providerId="AD" clId="Web-{D70E3DDC-AA8F-28FE-82E9-FBB1EA301B84}" dt="2022-07-19T18:15:37.886" v="2"/>
        <pc:sldMkLst>
          <pc:docMk/>
          <pc:sldMk cId="0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609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953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734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917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008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9408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89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325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394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778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093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52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4febcebd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124febcebd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9099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916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77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358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8799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68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00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084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14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90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5308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251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350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2138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5652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088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123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5116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5045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928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4febcebd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124febcebd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038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927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86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809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4febcebd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24febcebd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3187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0772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2254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420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9937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565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661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4922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4febcebd9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124febcebd9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febcebd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4febcebd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4febcebd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24febcebd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febcebd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4febcebd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3847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2674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febcebd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4febcebd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8108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febcebd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4febcebd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2346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0886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3988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0544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4673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3470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46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4febcebd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124febcebd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5081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5644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febcebd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4febcebd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429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febcebd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24febcebd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6465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93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914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65554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febcebd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24febcebd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8759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2905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537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67487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4634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76580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5048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39033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949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2547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78267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3890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326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0956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6660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1741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6121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08551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764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febcebd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24febcebd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7938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sha256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Tech Education Analyst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565525" y="1591875"/>
            <a:ext cx="79914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Blockchain</a:t>
            </a:r>
            <a:endParaRPr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blockchain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guarda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informações como,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transferência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criptomoedas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carteiras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inteligente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2054" name="Picture 6" descr="Smart Contracts for Business Owners [2022 Complete Guide]">
            <a:extLst>
              <a:ext uri="{FF2B5EF4-FFF2-40B4-BE49-F238E27FC236}">
                <a16:creationId xmlns:a16="http://schemas.microsoft.com/office/drawing/2014/main" id="{5933EC66-2E9D-97A2-8FA5-B981E1424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73" y="3988471"/>
            <a:ext cx="3103418" cy="95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113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207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blockchain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novo,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sendo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descrita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1991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cientistas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Stuart Haber e W. Scott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Stornetta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com a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proposta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digitais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pudesse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fraudado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blockchain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History of Blockchain">
            <a:extLst>
              <a:ext uri="{FF2B5EF4-FFF2-40B4-BE49-F238E27FC236}">
                <a16:creationId xmlns:a16="http://schemas.microsoft.com/office/drawing/2014/main" id="{D4C9579D-76C9-B395-AC02-4B9CD7C3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280" y="3668165"/>
            <a:ext cx="1088880" cy="127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istory of Blockchain">
            <a:extLst>
              <a:ext uri="{FF2B5EF4-FFF2-40B4-BE49-F238E27FC236}">
                <a16:creationId xmlns:a16="http://schemas.microsoft.com/office/drawing/2014/main" id="{13E64059-5E4E-5F1A-C7BD-4B5150D68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29" y="3701010"/>
            <a:ext cx="1088880" cy="127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075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1"/>
            <a:ext cx="8016900" cy="21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Outro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cientista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criptógrafo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chamado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Hal Finney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criou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novo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chamando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Proof of Work (</a:t>
            </a: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PoW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novos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inseridos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blockchain. 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blockchain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History of Blockchain">
            <a:extLst>
              <a:ext uri="{FF2B5EF4-FFF2-40B4-BE49-F238E27FC236}">
                <a16:creationId xmlns:a16="http://schemas.microsoft.com/office/drawing/2014/main" id="{7C2AB27F-0AE8-5540-4CAB-4C2FDA481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771" y="3504438"/>
            <a:ext cx="1054677" cy="16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05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74482"/>
            <a:ext cx="8016900" cy="317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blockchain é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sustentada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meio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</a:t>
            </a: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Peer-to-Peer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onde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compõe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rede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possui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própria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cópia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dados.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blockchain?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1849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74482"/>
            <a:ext cx="8016900" cy="327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blockchain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possui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identificador</a:t>
            </a: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único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chamado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hash</a:t>
            </a:r>
            <a:r>
              <a:rPr lang="en-US" sz="240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o hash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anterior,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formando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cadeia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sequenciais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blockchain?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3AC05195-CD0D-DDE1-877A-A352F739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855" y="3891784"/>
            <a:ext cx="1824859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6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fundamental da blockchain, pois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carregam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registrados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longo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tempo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blockchain.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109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229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possui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das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transações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registradas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Blockchain Technology Basics – SphereGen">
            <a:extLst>
              <a:ext uri="{FF2B5EF4-FFF2-40B4-BE49-F238E27FC236}">
                <a16:creationId xmlns:a16="http://schemas.microsoft.com/office/drawing/2014/main" id="{FB1C099F-A1F4-6FA2-BA5E-270F22B9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587" y="3193473"/>
            <a:ext cx="4708097" cy="18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45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281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Index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o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sequencial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Timestamp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carimbo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data e hora de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PreviousHash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hash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anterior;</a:t>
            </a: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005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74482"/>
            <a:ext cx="8016900" cy="299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Hash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assinatura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digital do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calculado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base no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(payload),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transações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2146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265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Descentralização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há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autoridade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central para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dados;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Imutabilidade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dados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compõe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rede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possui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cópia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dados,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redundância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Pilares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blockchain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860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9ffa863cd_0_0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g109ffa863cd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156" name="Google Shape;156;g109ffa863cd_0_0"/>
          <p:cNvSpPr txBox="1"/>
          <p:nvPr/>
        </p:nvSpPr>
        <p:spPr>
          <a:xfrm>
            <a:off x="565525" y="1481050"/>
            <a:ext cx="79911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Analista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Empreendedor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Apaixonado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liberdade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Fã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criptomoedas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economia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descentralizada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peres-cassiano</a:t>
            </a:r>
            <a:endParaRPr sz="1900" b="1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109ffa863c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25" y="4463799"/>
            <a:ext cx="286051" cy="2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09ffa863c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25" y="3844272"/>
            <a:ext cx="286051" cy="28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74482"/>
            <a:ext cx="8016900" cy="327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garantida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criptografia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Registros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distribuídos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a rede blockchain é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composta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vários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compartilham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computacional;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Pilares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blockchain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406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74482"/>
            <a:ext cx="8016900" cy="327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Consenso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a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meio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consenso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comparam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dos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nós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Pilares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blockchain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5623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4febcebd9_0_277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6" name="Google Shape;226;g124febcebd9_0_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24febcebd9_0_2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6" name="Google Shape;209;g124febcebd9_0_234">
            <a:extLst>
              <a:ext uri="{FF2B5EF4-FFF2-40B4-BE49-F238E27FC236}">
                <a16:creationId xmlns:a16="http://schemas.microsoft.com/office/drawing/2014/main" id="{0E8978CF-D44E-D44A-5976-467D09C5802B}"/>
              </a:ext>
            </a:extLst>
          </p:cNvPr>
          <p:cNvSpPr txBox="1"/>
          <p:nvPr/>
        </p:nvSpPr>
        <p:spPr>
          <a:xfrm>
            <a:off x="565525" y="2571744"/>
            <a:ext cx="7410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Bitcoin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196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 Bitcoin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foi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primeiro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caso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adoção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global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criptomoeda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baseada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blockchain.</a:t>
            </a:r>
            <a:endParaRPr lang="en-US"/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Introdução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65BA9E55-4674-1A1A-6A7B-CAD9A3EA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66" y="3628531"/>
            <a:ext cx="1124936" cy="112493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18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 Bitcoin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foi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criado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pseudônimo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chamado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Satoshi Nakamoto,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pode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ser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pessoa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empresa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equipe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desenvolvedores.</a:t>
            </a:r>
            <a:endParaRPr lang="en-US" err="1"/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Introdução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65BA9E55-4674-1A1A-6A7B-CAD9A3EA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66" y="3628531"/>
            <a:ext cx="1124936" cy="11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0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ym typeface="Calibri"/>
              </a:rPr>
              <a:t>1 BTC </a:t>
            </a:r>
            <a:r>
              <a:rPr lang="en-US" sz="2400" err="1">
                <a:sym typeface="Calibri"/>
              </a:rPr>
              <a:t>valia</a:t>
            </a:r>
            <a:r>
              <a:rPr lang="en-US" sz="2400">
                <a:sym typeface="Calibri"/>
              </a:rPr>
              <a:t> </a:t>
            </a:r>
            <a:r>
              <a:rPr lang="en-US" sz="2400" err="1">
                <a:sym typeface="Calibri"/>
              </a:rPr>
              <a:t>uma</a:t>
            </a:r>
            <a:r>
              <a:rPr lang="en-US" sz="2400">
                <a:sym typeface="Calibri"/>
              </a:rPr>
              <a:t> </a:t>
            </a:r>
            <a:r>
              <a:rPr lang="en-US" sz="2400" err="1">
                <a:sym typeface="Calibri"/>
              </a:rPr>
              <a:t>fração</a:t>
            </a:r>
            <a:r>
              <a:rPr lang="en-US" sz="2400">
                <a:sym typeface="Calibri"/>
              </a:rPr>
              <a:t> de um centavo de </a:t>
            </a:r>
            <a:r>
              <a:rPr lang="en-US" sz="2400" err="1">
                <a:sym typeface="Calibri"/>
              </a:rPr>
              <a:t>dólar</a:t>
            </a:r>
            <a:r>
              <a:rPr lang="en-US" sz="2400">
                <a:sym typeface="Calibri"/>
              </a:rPr>
              <a:t> no </a:t>
            </a:r>
            <a:r>
              <a:rPr lang="en-US" sz="2400" err="1">
                <a:sym typeface="Calibri"/>
              </a:rPr>
              <a:t>início</a:t>
            </a:r>
            <a:r>
              <a:rPr lang="en-US" sz="2400">
                <a:sym typeface="Calibri"/>
              </a:rPr>
              <a:t> de 2010; 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ym typeface="Calibri"/>
              </a:rPr>
              <a:t>Em</a:t>
            </a:r>
            <a:r>
              <a:rPr lang="en-US" sz="2400">
                <a:sym typeface="Calibri"/>
              </a:rPr>
              <a:t> 2011, </a:t>
            </a:r>
            <a:r>
              <a:rPr lang="en-US" sz="2400" err="1">
                <a:sym typeface="Calibri"/>
              </a:rPr>
              <a:t>ultrapassou</a:t>
            </a:r>
            <a:r>
              <a:rPr lang="en-US" sz="2400">
                <a:sym typeface="Calibri"/>
              </a:rPr>
              <a:t> 1 USD; 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ym typeface="Calibri"/>
              </a:rPr>
              <a:t>No final de 2017, </a:t>
            </a:r>
            <a:r>
              <a:rPr lang="en-US" sz="2400" err="1">
                <a:sym typeface="Calibri"/>
              </a:rPr>
              <a:t>schegou</a:t>
            </a:r>
            <a:r>
              <a:rPr lang="en-US" sz="2400">
                <a:sym typeface="Calibri"/>
              </a:rPr>
              <a:t> a </a:t>
            </a:r>
            <a:r>
              <a:rPr lang="en-US" sz="2400" err="1">
                <a:sym typeface="Calibri"/>
              </a:rPr>
              <a:t>quase</a:t>
            </a:r>
            <a:r>
              <a:rPr lang="en-US" sz="2400">
                <a:sym typeface="Calibri"/>
              </a:rPr>
              <a:t> 20.000,00 USD;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/>
              <a:t>Em</a:t>
            </a:r>
            <a:r>
              <a:rPr lang="en-US" sz="2400"/>
              <a:t> </a:t>
            </a:r>
            <a:r>
              <a:rPr lang="en-US" sz="2400" err="1"/>
              <a:t>novembro</a:t>
            </a:r>
            <a:r>
              <a:rPr lang="en-US" sz="2400"/>
              <a:t> de 2021 </a:t>
            </a:r>
            <a:r>
              <a:rPr lang="en-US" sz="2400" err="1"/>
              <a:t>alcançou</a:t>
            </a:r>
            <a:r>
              <a:rPr lang="en-US" sz="2400"/>
              <a:t> </a:t>
            </a:r>
            <a:r>
              <a:rPr lang="en-US" sz="2400" err="1"/>
              <a:t>os</a:t>
            </a:r>
            <a:r>
              <a:rPr lang="en-US" sz="2400"/>
              <a:t> 68.000 USD.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criptomoeda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1374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  <a:sym typeface="Calibri"/>
              </a:rPr>
              <a:t>No </a:t>
            </a:r>
            <a:r>
              <a:rPr lang="en-US" sz="2400" err="1">
                <a:latin typeface="Calibri"/>
                <a:sym typeface="Calibri"/>
              </a:rPr>
              <a:t>dia</a:t>
            </a:r>
            <a:r>
              <a:rPr lang="en-US" sz="2400">
                <a:latin typeface="Calibri"/>
                <a:sym typeface="Calibri"/>
              </a:rPr>
              <a:t> 22 de </a:t>
            </a:r>
            <a:r>
              <a:rPr lang="en-US" sz="2400" err="1">
                <a:latin typeface="Calibri"/>
                <a:sym typeface="Calibri"/>
              </a:rPr>
              <a:t>maio</a:t>
            </a:r>
            <a:r>
              <a:rPr lang="en-US" sz="2400">
                <a:latin typeface="Calibri"/>
                <a:sym typeface="Calibri"/>
              </a:rPr>
              <a:t> de 2010 </a:t>
            </a:r>
            <a:r>
              <a:rPr lang="en-US" sz="2400" err="1">
                <a:latin typeface="Calibri"/>
                <a:sym typeface="Calibri"/>
              </a:rPr>
              <a:t>foi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realizada</a:t>
            </a:r>
            <a:r>
              <a:rPr lang="en-US" sz="2400">
                <a:latin typeface="Calibri"/>
                <a:sym typeface="Calibri"/>
              </a:rPr>
              <a:t> a </a:t>
            </a:r>
            <a:r>
              <a:rPr lang="en-US" sz="2400" err="1">
                <a:latin typeface="Calibri"/>
                <a:sym typeface="Calibri"/>
              </a:rPr>
              <a:t>primeira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compra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utilizando</a:t>
            </a:r>
            <a:r>
              <a:rPr lang="en-US" sz="2400">
                <a:latin typeface="Calibri"/>
                <a:sym typeface="Calibri"/>
              </a:rPr>
              <a:t> o bitcoin </a:t>
            </a:r>
            <a:r>
              <a:rPr lang="en-US" sz="2400" err="1">
                <a:latin typeface="Calibri"/>
                <a:sym typeface="Calibri"/>
              </a:rPr>
              <a:t>como</a:t>
            </a:r>
            <a:r>
              <a:rPr lang="en-US" sz="2400">
                <a:latin typeface="Calibri"/>
                <a:sym typeface="Calibri"/>
              </a:rPr>
              <a:t> forma de </a:t>
            </a:r>
            <a:r>
              <a:rPr lang="en-US" sz="2400" err="1">
                <a:latin typeface="Calibri"/>
                <a:sym typeface="Calibri"/>
              </a:rPr>
              <a:t>pagamento</a:t>
            </a:r>
            <a:r>
              <a:rPr lang="en-US" sz="2400">
                <a:latin typeface="Calibri"/>
                <a:sym typeface="Calibri"/>
              </a:rPr>
              <a:t>, </a:t>
            </a:r>
            <a:r>
              <a:rPr lang="en-US" sz="2400" err="1">
                <a:latin typeface="Calibri"/>
                <a:sym typeface="Calibri"/>
              </a:rPr>
              <a:t>onde</a:t>
            </a:r>
            <a:r>
              <a:rPr lang="en-US" sz="2400">
                <a:latin typeface="Calibri"/>
                <a:sym typeface="Calibri"/>
              </a:rPr>
              <a:t> </a:t>
            </a:r>
            <a:r>
              <a:rPr lang="en-US" sz="2400" err="1">
                <a:latin typeface="Calibri"/>
                <a:sym typeface="Calibri"/>
              </a:rPr>
              <a:t>duas</a:t>
            </a:r>
            <a:r>
              <a:rPr lang="en-US" sz="2400">
                <a:latin typeface="Calibri"/>
              </a:rPr>
              <a:t> pizzas no valor de US$ 45,00 </a:t>
            </a:r>
            <a:r>
              <a:rPr lang="en-US" sz="2400" err="1">
                <a:latin typeface="Calibri"/>
              </a:rPr>
              <a:t>foram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compradas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por</a:t>
            </a:r>
            <a:r>
              <a:rPr lang="en-US" sz="2400">
                <a:latin typeface="Calibri"/>
              </a:rPr>
              <a:t> 10.000 bitcoins;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criptomoeda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A picture containing pizza, food, dish, wooden&#10;&#10;Description automatically generated">
            <a:extLst>
              <a:ext uri="{FF2B5EF4-FFF2-40B4-BE49-F238E27FC236}">
                <a16:creationId xmlns:a16="http://schemas.microsoft.com/office/drawing/2014/main" id="{1ADF8249-CD25-A19F-ADBF-81EF1AB3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503" y="3889548"/>
            <a:ext cx="1692167" cy="11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latin typeface="Calibri"/>
                <a:sym typeface="Calibri"/>
              </a:rPr>
              <a:t>Tem um </a:t>
            </a:r>
            <a:r>
              <a:rPr lang="en-US" sz="2400" i="1">
                <a:latin typeface="Calibri"/>
                <a:sym typeface="Calibri"/>
              </a:rPr>
              <a:t>supply </a:t>
            </a:r>
            <a:r>
              <a:rPr lang="en-US" sz="2400" err="1">
                <a:latin typeface="Calibri"/>
                <a:sym typeface="Calibri"/>
              </a:rPr>
              <a:t>definido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em</a:t>
            </a:r>
            <a:r>
              <a:rPr lang="en-US" sz="2400">
                <a:latin typeface="Calibri"/>
                <a:sym typeface="Calibri"/>
              </a:rPr>
              <a:t> 21 </a:t>
            </a:r>
            <a:r>
              <a:rPr lang="en-US" sz="2400" err="1">
                <a:latin typeface="Calibri"/>
                <a:sym typeface="Calibri"/>
              </a:rPr>
              <a:t>milhões</a:t>
            </a:r>
            <a:r>
              <a:rPr lang="en-US" sz="2400">
                <a:latin typeface="Calibri"/>
                <a:sym typeface="Calibri"/>
              </a:rPr>
              <a:t> de </a:t>
            </a:r>
            <a:r>
              <a:rPr lang="en-US" sz="2400" err="1">
                <a:latin typeface="Calibri"/>
                <a:sym typeface="Calibri"/>
              </a:rPr>
              <a:t>unidades</a:t>
            </a:r>
            <a:r>
              <a:rPr lang="en-US" sz="2400">
                <a:latin typeface="Calibri"/>
                <a:sym typeface="Calibri"/>
              </a:rPr>
              <a:t>;</a:t>
            </a:r>
            <a:endParaRPr lang="en-US" sz="2400" i="1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latin typeface="Calibri"/>
                <a:sym typeface="Calibri"/>
              </a:rPr>
              <a:t>A "taxa" de </a:t>
            </a:r>
            <a:r>
              <a:rPr lang="en-US" sz="2400" b="1" err="1">
                <a:latin typeface="Calibri"/>
                <a:sym typeface="Calibri"/>
              </a:rPr>
              <a:t>mineração</a:t>
            </a:r>
            <a:r>
              <a:rPr lang="en-US" sz="2400">
                <a:latin typeface="Calibri"/>
                <a:sym typeface="Calibri"/>
              </a:rPr>
              <a:t> (</a:t>
            </a:r>
            <a:r>
              <a:rPr lang="en-US" sz="2400" err="1">
                <a:latin typeface="Calibri"/>
                <a:sym typeface="Calibri"/>
              </a:rPr>
              <a:t>emissão</a:t>
            </a:r>
            <a:r>
              <a:rPr lang="en-US" sz="2400">
                <a:latin typeface="Calibri"/>
                <a:sym typeface="Calibri"/>
              </a:rPr>
              <a:t>) de </a:t>
            </a:r>
            <a:r>
              <a:rPr lang="en-US" sz="2400" err="1">
                <a:latin typeface="Calibri"/>
                <a:sym typeface="Calibri"/>
              </a:rPr>
              <a:t>novos</a:t>
            </a:r>
            <a:r>
              <a:rPr lang="en-US" sz="2400">
                <a:latin typeface="Calibri"/>
                <a:sym typeface="Calibri"/>
              </a:rPr>
              <a:t> bitcoins é </a:t>
            </a:r>
            <a:r>
              <a:rPr lang="en-US" sz="2400" err="1">
                <a:latin typeface="Calibri"/>
                <a:sym typeface="Calibri"/>
              </a:rPr>
              <a:t>constante</a:t>
            </a:r>
            <a:r>
              <a:rPr lang="en-US" sz="2400">
                <a:latin typeface="Calibri"/>
                <a:sym typeface="Calibri"/>
              </a:rPr>
              <a:t> e </a:t>
            </a:r>
            <a:r>
              <a:rPr lang="en-US" sz="2400" err="1">
                <a:latin typeface="Calibri"/>
                <a:sym typeface="Calibri"/>
              </a:rPr>
              <a:t>cai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periodicamente</a:t>
            </a:r>
            <a:r>
              <a:rPr lang="en-US" sz="2400">
                <a:latin typeface="Calibri"/>
                <a:sym typeface="Calibri"/>
              </a:rPr>
              <a:t> (</a:t>
            </a:r>
            <a:r>
              <a:rPr lang="en-US" sz="2400" err="1">
                <a:latin typeface="Calibri"/>
                <a:sym typeface="Calibri"/>
              </a:rPr>
              <a:t>inflação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controlada</a:t>
            </a:r>
            <a:r>
              <a:rPr lang="en-US" sz="2400">
                <a:latin typeface="Calibri"/>
                <a:sym typeface="Calibri"/>
              </a:rPr>
              <a:t>);</a:t>
            </a:r>
            <a:endParaRPr lang="en-US" sz="24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latin typeface="Calibri"/>
                <a:sym typeface="Calibri"/>
              </a:rPr>
              <a:t>O </a:t>
            </a:r>
            <a:r>
              <a:rPr lang="en-US" sz="2400" err="1">
                <a:latin typeface="Calibri"/>
                <a:sym typeface="Calibri"/>
              </a:rPr>
              <a:t>último</a:t>
            </a:r>
            <a:r>
              <a:rPr lang="en-US" sz="2400">
                <a:latin typeface="Calibri"/>
                <a:sym typeface="Calibri"/>
              </a:rPr>
              <a:t> bitcoin </a:t>
            </a:r>
            <a:r>
              <a:rPr lang="en-US" sz="2400" err="1">
                <a:latin typeface="Calibri"/>
                <a:sym typeface="Calibri"/>
              </a:rPr>
              <a:t>será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minerado</a:t>
            </a:r>
            <a:r>
              <a:rPr lang="en-US" sz="2400">
                <a:latin typeface="Calibri"/>
                <a:sym typeface="Calibri"/>
              </a:rPr>
              <a:t> no </a:t>
            </a:r>
            <a:r>
              <a:rPr lang="en-US" sz="2400" err="1">
                <a:latin typeface="Calibri"/>
                <a:sym typeface="Calibri"/>
              </a:rPr>
              <a:t>ano</a:t>
            </a:r>
            <a:r>
              <a:rPr lang="en-US" sz="2400">
                <a:latin typeface="Calibri"/>
                <a:sym typeface="Calibri"/>
              </a:rPr>
              <a:t> de 2140.</a:t>
            </a:r>
            <a:endParaRPr lang="en-US" sz="2400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criptomoeda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731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sym typeface="Calibri"/>
              </a:rPr>
              <a:t>Descentralizado</a:t>
            </a:r>
            <a:r>
              <a:rPr lang="en-US" sz="2400">
                <a:latin typeface="Calibri"/>
                <a:sym typeface="Calibri"/>
              </a:rPr>
              <a:t> e </a:t>
            </a:r>
            <a:r>
              <a:rPr lang="en-US" sz="2400" err="1">
                <a:latin typeface="Calibri"/>
                <a:sym typeface="Calibri"/>
              </a:rPr>
              <a:t>distribuído</a:t>
            </a:r>
            <a:endParaRPr lang="en-US" sz="2400" err="1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sym typeface="Calibri"/>
              </a:rPr>
              <a:t>Anônimo</a:t>
            </a:r>
            <a:endParaRPr lang="en-US" sz="24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sym typeface="Calibri"/>
              </a:rPr>
              <a:t>Transparente</a:t>
            </a:r>
            <a:endParaRPr lang="en-US" sz="24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</a:rPr>
              <a:t>Imutável</a:t>
            </a:r>
            <a:endParaRPr lang="en-US" sz="2400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do bitcoin</a:t>
            </a:r>
            <a:endParaRPr lang="en-US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92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</a:rPr>
              <a:t>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sistemas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financeiros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convencionais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estão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todos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subordinados</a:t>
            </a:r>
            <a:r>
              <a:rPr lang="en-US" sz="2400">
                <a:latin typeface="Calibri"/>
              </a:rPr>
              <a:t> a </a:t>
            </a:r>
            <a:r>
              <a:rPr lang="en-US" sz="2400" err="1">
                <a:latin typeface="Calibri"/>
              </a:rPr>
              <a:t>autoridades</a:t>
            </a:r>
            <a:r>
              <a:rPr lang="en-US" sz="2400">
                <a:latin typeface="Calibri"/>
              </a:rPr>
              <a:t> e </a:t>
            </a:r>
            <a:r>
              <a:rPr lang="en-US" sz="2400" err="1">
                <a:latin typeface="Calibri"/>
              </a:rPr>
              <a:t>governos</a:t>
            </a:r>
            <a:r>
              <a:rPr lang="en-US" sz="2400">
                <a:latin typeface="Calibri"/>
              </a:rPr>
              <a:t>, que </a:t>
            </a:r>
            <a:r>
              <a:rPr lang="en-US" sz="2400" err="1">
                <a:latin typeface="Calibri"/>
              </a:rPr>
              <a:t>impõem</a:t>
            </a:r>
            <a:r>
              <a:rPr lang="en-US" sz="2400">
                <a:latin typeface="Calibri"/>
              </a:rPr>
              <a:t> as </a:t>
            </a:r>
            <a:r>
              <a:rPr lang="en-US" sz="2400" err="1">
                <a:latin typeface="Calibri"/>
              </a:rPr>
              <a:t>regras</a:t>
            </a:r>
            <a:r>
              <a:rPr lang="en-US" sz="2400">
                <a:latin typeface="Calibri"/>
              </a:rPr>
              <a:t> para </a:t>
            </a:r>
            <a:r>
              <a:rPr lang="en-US" sz="2400" err="1">
                <a:latin typeface="Calibri"/>
              </a:rPr>
              <a:t>sua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utilização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sendo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assim</a:t>
            </a:r>
            <a:r>
              <a:rPr lang="en-US" sz="2400">
                <a:latin typeface="Calibri"/>
              </a:rPr>
              <a:t> </a:t>
            </a:r>
            <a:r>
              <a:rPr lang="en-US" sz="2400" b="1" err="1">
                <a:latin typeface="Calibri"/>
              </a:rPr>
              <a:t>sistemas</a:t>
            </a:r>
            <a:r>
              <a:rPr lang="en-US" sz="2400" b="1">
                <a:latin typeface="Calibri"/>
              </a:rPr>
              <a:t> </a:t>
            </a:r>
            <a:r>
              <a:rPr lang="en-US" sz="2400" b="1" err="1">
                <a:latin typeface="Calibri"/>
              </a:rPr>
              <a:t>centralizados</a:t>
            </a:r>
            <a:r>
              <a:rPr lang="en-US" sz="2400">
                <a:latin typeface="Calibri"/>
              </a:rPr>
              <a:t>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877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abordar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realacionados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base da Blockchain,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aspectos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teóricos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até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implementação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Dessa forma o </a:t>
            </a:r>
            <a:r>
              <a:rPr lang="en-US" sz="2400" err="1">
                <a:latin typeface="Calibri"/>
              </a:rPr>
              <a:t>sistema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pode</a:t>
            </a:r>
            <a:r>
              <a:rPr lang="en-US" sz="2400">
                <a:latin typeface="Calibri"/>
              </a:rPr>
              <a:t> ser </a:t>
            </a:r>
            <a:r>
              <a:rPr lang="en-US" sz="2400" err="1">
                <a:latin typeface="Calibri"/>
              </a:rPr>
              <a:t>manipulado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acordo</a:t>
            </a:r>
            <a:r>
              <a:rPr lang="en-US" sz="2400">
                <a:latin typeface="Calibri"/>
              </a:rPr>
              <a:t> com o interesse e </a:t>
            </a:r>
            <a:r>
              <a:rPr lang="en-US" sz="2400" err="1">
                <a:latin typeface="Calibri"/>
              </a:rPr>
              <a:t>poder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pessoas</a:t>
            </a:r>
            <a:r>
              <a:rPr lang="en-US" sz="2400">
                <a:latin typeface="Calibri"/>
              </a:rPr>
              <a:t>, o que </a:t>
            </a:r>
            <a:r>
              <a:rPr lang="en-US" sz="2400" err="1">
                <a:latin typeface="Calibri"/>
              </a:rPr>
              <a:t>pode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tornar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desvantajoso</a:t>
            </a:r>
            <a:r>
              <a:rPr lang="en-US" sz="2400">
                <a:latin typeface="Calibri"/>
              </a:rPr>
              <a:t> e </a:t>
            </a:r>
            <a:r>
              <a:rPr lang="en-US" sz="2400" err="1">
                <a:latin typeface="Calibri"/>
              </a:rPr>
              <a:t>sem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transparência</a:t>
            </a:r>
            <a:r>
              <a:rPr lang="en-US" sz="2400">
                <a:latin typeface="Calibri"/>
              </a:rPr>
              <a:t>.</a:t>
            </a:r>
            <a:endParaRPr lang="en-US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1045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</a:rPr>
              <a:t>Além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disso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há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problema</a:t>
            </a:r>
            <a:r>
              <a:rPr lang="en-US" sz="2400">
                <a:latin typeface="Calibri"/>
              </a:rPr>
              <a:t> do </a:t>
            </a:r>
            <a:r>
              <a:rPr lang="en-US" sz="2400" err="1">
                <a:latin typeface="Calibri"/>
              </a:rPr>
              <a:t>único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ponto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falha</a:t>
            </a:r>
            <a:r>
              <a:rPr lang="en-US" sz="2400">
                <a:latin typeface="Calibri"/>
              </a:rPr>
              <a:t>, que </a:t>
            </a:r>
            <a:r>
              <a:rPr lang="en-US" sz="2400" err="1">
                <a:latin typeface="Calibri"/>
              </a:rPr>
              <a:t>pode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comprometer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sistema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falta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redundância</a:t>
            </a:r>
            <a:r>
              <a:rPr lang="en-US" sz="2400">
                <a:latin typeface="Calibri"/>
              </a:rPr>
              <a:t>.</a:t>
            </a:r>
            <a:endParaRPr lang="en-US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2735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 bitcoin é </a:t>
            </a:r>
            <a:r>
              <a:rPr lang="en-US" sz="2400" err="1">
                <a:latin typeface="Calibri"/>
              </a:rPr>
              <a:t>descentralizado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em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todos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seus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aspectos</a:t>
            </a:r>
            <a:r>
              <a:rPr lang="en-US" sz="2400">
                <a:latin typeface="Calibri"/>
              </a:rPr>
              <a:t>, inclusive o </a:t>
            </a:r>
            <a:r>
              <a:rPr lang="en-US" sz="2400" err="1">
                <a:latin typeface="Calibri"/>
              </a:rPr>
              <a:t>desenvolvimento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atualizações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são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decididas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em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consenso</a:t>
            </a:r>
            <a:r>
              <a:rPr lang="en-US" sz="2400">
                <a:latin typeface="Calibri"/>
              </a:rPr>
              <a:t> pela </a:t>
            </a:r>
            <a:r>
              <a:rPr lang="en-US" sz="2400" err="1">
                <a:latin typeface="Calibri"/>
              </a:rPr>
              <a:t>equipe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desenvolvedora</a:t>
            </a:r>
            <a:r>
              <a:rPr lang="en-US" sz="2400">
                <a:latin typeface="Calibri"/>
              </a:rPr>
              <a:t>.</a:t>
            </a:r>
            <a:endParaRPr lang="en-US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5780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Toda a </a:t>
            </a:r>
            <a:r>
              <a:rPr lang="en-US" sz="2400" err="1">
                <a:latin typeface="Calibri"/>
              </a:rPr>
              <a:t>sua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arquitetura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está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baseada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em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nós</a:t>
            </a:r>
            <a:r>
              <a:rPr lang="en-US" sz="2400">
                <a:latin typeface="Calibri"/>
              </a:rPr>
              <a:t> </a:t>
            </a:r>
            <a:r>
              <a:rPr lang="en-US" sz="2400" b="1" err="1">
                <a:latin typeface="Calibri"/>
              </a:rPr>
              <a:t>descentralizados</a:t>
            </a:r>
            <a:r>
              <a:rPr lang="en-US" sz="2400" b="1">
                <a:latin typeface="Calibri"/>
              </a:rPr>
              <a:t> e </a:t>
            </a:r>
            <a:r>
              <a:rPr lang="en-US" sz="2400" b="1" err="1">
                <a:latin typeface="Calibri"/>
              </a:rPr>
              <a:t>distribuídos</a:t>
            </a:r>
            <a:r>
              <a:rPr lang="en-US" sz="2400" b="1">
                <a:latin typeface="Calibri"/>
              </a:rPr>
              <a:t> </a:t>
            </a:r>
            <a:r>
              <a:rPr lang="en-US" sz="2400">
                <a:latin typeface="Calibri"/>
              </a:rPr>
              <a:t>que </a:t>
            </a:r>
            <a:r>
              <a:rPr lang="en-US" sz="2400" err="1">
                <a:latin typeface="Calibri"/>
              </a:rPr>
              <a:t>possuem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cópias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iguais</a:t>
            </a:r>
            <a:r>
              <a:rPr lang="en-US" sz="240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registros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transações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sendo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validados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por</a:t>
            </a:r>
            <a:r>
              <a:rPr lang="en-US" sz="2400">
                <a:latin typeface="Calibri"/>
              </a:rPr>
              <a:t> </a:t>
            </a:r>
            <a:r>
              <a:rPr lang="en-US" sz="2400" b="1" err="1">
                <a:latin typeface="Calibri"/>
              </a:rPr>
              <a:t>algoritmo</a:t>
            </a:r>
            <a:r>
              <a:rPr lang="en-US" sz="2400" b="1">
                <a:latin typeface="Calibri"/>
              </a:rPr>
              <a:t> de </a:t>
            </a:r>
            <a:r>
              <a:rPr lang="en-US" sz="2400" b="1" err="1">
                <a:latin typeface="Calibri"/>
              </a:rPr>
              <a:t>consenso</a:t>
            </a:r>
            <a:r>
              <a:rPr lang="en-US" sz="2400">
                <a:latin typeface="Calibri"/>
              </a:rPr>
              <a:t>.</a:t>
            </a:r>
            <a:endParaRPr lang="en-US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5265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5527D02-B9AD-0249-38DD-663D526C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538" y="2119968"/>
            <a:ext cx="4812424" cy="21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00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Essa </a:t>
            </a:r>
            <a:r>
              <a:rPr lang="en-US" sz="2400" err="1">
                <a:latin typeface="Calibri"/>
              </a:rPr>
              <a:t>característica</a:t>
            </a:r>
            <a:r>
              <a:rPr lang="en-US" sz="2400">
                <a:latin typeface="Calibri"/>
              </a:rPr>
              <a:t> se </a:t>
            </a:r>
            <a:r>
              <a:rPr lang="en-US" sz="2400" err="1">
                <a:latin typeface="Calibri"/>
              </a:rPr>
              <a:t>refere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fato</a:t>
            </a:r>
            <a:r>
              <a:rPr lang="en-US" sz="2400">
                <a:latin typeface="Calibri"/>
              </a:rPr>
              <a:t> de </a:t>
            </a:r>
            <a:r>
              <a:rPr lang="en-US" sz="2400" err="1">
                <a:latin typeface="Calibri"/>
              </a:rPr>
              <a:t>não</a:t>
            </a:r>
            <a:r>
              <a:rPr lang="en-US" sz="2400">
                <a:latin typeface="Calibri"/>
              </a:rPr>
              <a:t> ser </a:t>
            </a:r>
            <a:r>
              <a:rPr lang="en-US" sz="2400" err="1">
                <a:latin typeface="Calibri"/>
              </a:rPr>
              <a:t>necessário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atrelar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uma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identidade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uma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pessoa</a:t>
            </a:r>
            <a:r>
              <a:rPr lang="en-US" sz="2400">
                <a:latin typeface="Calibri"/>
              </a:rPr>
              <a:t> a </a:t>
            </a:r>
            <a:r>
              <a:rPr lang="en-US" sz="2400" err="1">
                <a:latin typeface="Calibri"/>
              </a:rPr>
              <a:t>uma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carteira</a:t>
            </a:r>
            <a:r>
              <a:rPr lang="en-US" sz="2400">
                <a:latin typeface="Calibri"/>
              </a:rPr>
              <a:t> de bitcoin.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Anonimato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1790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Anonimato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8FDC847-B04A-14C7-F997-B4201030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030" y="2364334"/>
            <a:ext cx="2847319" cy="20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58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</a:rPr>
              <a:t>Todas</a:t>
            </a:r>
            <a:r>
              <a:rPr lang="en-US" sz="2400">
                <a:latin typeface="Calibri"/>
              </a:rPr>
              <a:t> as </a:t>
            </a:r>
            <a:r>
              <a:rPr lang="en-US" sz="2400" err="1">
                <a:latin typeface="Calibri"/>
              </a:rPr>
              <a:t>transações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registradas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na</a:t>
            </a:r>
            <a:r>
              <a:rPr lang="en-US" sz="2400">
                <a:latin typeface="Calibri"/>
              </a:rPr>
              <a:t> blockchain do bitcoin </a:t>
            </a:r>
            <a:r>
              <a:rPr lang="en-US" sz="2400" err="1">
                <a:latin typeface="Calibri"/>
              </a:rPr>
              <a:t>são</a:t>
            </a:r>
            <a:r>
              <a:rPr lang="en-US" sz="2400">
                <a:latin typeface="Calibri"/>
              </a:rPr>
              <a:t> </a:t>
            </a:r>
            <a:r>
              <a:rPr lang="en-US" sz="2400" b="1" err="1">
                <a:latin typeface="Calibri"/>
              </a:rPr>
              <a:t>públicas</a:t>
            </a:r>
            <a:r>
              <a:rPr lang="en-US" sz="2400">
                <a:latin typeface="Calibri"/>
              </a:rPr>
              <a:t> </a:t>
            </a:r>
            <a:r>
              <a:rPr lang="en-US" sz="2400" err="1">
                <a:latin typeface="Calibri"/>
              </a:rPr>
              <a:t>permitindo</a:t>
            </a:r>
            <a:r>
              <a:rPr lang="en-US" sz="2400">
                <a:latin typeface="Calibri"/>
              </a:rPr>
              <a:t> a </a:t>
            </a:r>
            <a:r>
              <a:rPr lang="en-US" sz="2400" err="1">
                <a:latin typeface="Calibri"/>
              </a:rPr>
              <a:t>qualquer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pessoa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verificar</a:t>
            </a:r>
            <a:r>
              <a:rPr lang="en-US" sz="2400">
                <a:latin typeface="Calibri"/>
              </a:rPr>
              <a:t> as </a:t>
            </a:r>
            <a:r>
              <a:rPr lang="en-US" sz="2400" err="1">
                <a:latin typeface="Calibri"/>
              </a:rPr>
              <a:t>transações</a:t>
            </a:r>
            <a:r>
              <a:rPr lang="en-US" sz="2400">
                <a:latin typeface="Calibri"/>
              </a:rPr>
              <a:t>.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</a:rPr>
              <a:t>Geralmente</a:t>
            </a:r>
            <a:r>
              <a:rPr lang="en-US" sz="2400">
                <a:latin typeface="Calibri"/>
              </a:rPr>
              <a:t> é </a:t>
            </a:r>
            <a:r>
              <a:rPr lang="en-US" sz="2400" err="1">
                <a:latin typeface="Calibri"/>
              </a:rPr>
              <a:t>feito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através</a:t>
            </a:r>
            <a:r>
              <a:rPr lang="en-US" sz="2400">
                <a:latin typeface="Calibri"/>
              </a:rPr>
              <a:t> de </a:t>
            </a:r>
            <a:r>
              <a:rPr lang="en-US" sz="2400" b="1" err="1">
                <a:latin typeface="Calibri"/>
              </a:rPr>
              <a:t>buscadores</a:t>
            </a:r>
            <a:r>
              <a:rPr lang="en-US" sz="2400" b="1">
                <a:latin typeface="Calibri"/>
              </a:rPr>
              <a:t> de </a:t>
            </a:r>
            <a:r>
              <a:rPr lang="en-US" sz="2400" b="1" err="1">
                <a:latin typeface="Calibri"/>
              </a:rPr>
              <a:t>blocos</a:t>
            </a:r>
            <a:r>
              <a:rPr lang="en-US" sz="2400">
                <a:latin typeface="Calibri"/>
              </a:rPr>
              <a:t>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Transparência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1854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Transparência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E49A0BF-5B4E-1F4E-30A3-DE41820D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07" y="2306112"/>
            <a:ext cx="3078217" cy="235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62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Transparência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A7ABE29-FDD0-C001-2386-F119E94B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710" y="1958461"/>
            <a:ext cx="3630010" cy="2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1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básico em JavaScript;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Noções de redes de computadores;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fundamental de criptografia e algoritmos.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Uma </a:t>
            </a:r>
            <a:r>
              <a:rPr lang="en-US" sz="2400" err="1">
                <a:latin typeface="Calibri"/>
              </a:rPr>
              <a:t>transação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feita</a:t>
            </a:r>
            <a:r>
              <a:rPr lang="en-US" sz="2400">
                <a:latin typeface="Calibri"/>
              </a:rPr>
              <a:t> no bitcoin é </a:t>
            </a:r>
            <a:r>
              <a:rPr lang="en-US" sz="2400" err="1">
                <a:latin typeface="Calibri"/>
              </a:rPr>
              <a:t>impossível</a:t>
            </a:r>
            <a:r>
              <a:rPr lang="en-US" sz="2400">
                <a:latin typeface="Calibri"/>
              </a:rPr>
              <a:t> de ser </a:t>
            </a:r>
            <a:r>
              <a:rPr lang="en-US" sz="2400" err="1">
                <a:latin typeface="Calibri"/>
              </a:rPr>
              <a:t>revertida</a:t>
            </a:r>
            <a:r>
              <a:rPr lang="en-US" sz="2400">
                <a:latin typeface="Calibri"/>
              </a:rPr>
              <a:t>.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</a:rPr>
              <a:t>Isso</a:t>
            </a:r>
            <a:r>
              <a:rPr lang="en-US" sz="2400">
                <a:latin typeface="Calibri"/>
              </a:rPr>
              <a:t> se </a:t>
            </a:r>
            <a:r>
              <a:rPr lang="en-US" sz="2400" err="1">
                <a:latin typeface="Calibri"/>
              </a:rPr>
              <a:t>dá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por</a:t>
            </a:r>
            <a:r>
              <a:rPr lang="en-US" sz="2400">
                <a:latin typeface="Calibri"/>
              </a:rPr>
              <a:t> causa da </a:t>
            </a:r>
            <a:r>
              <a:rPr lang="en-US" sz="2400" err="1">
                <a:latin typeface="Calibri"/>
              </a:rPr>
              <a:t>replicação</a:t>
            </a:r>
            <a:r>
              <a:rPr lang="en-US" sz="240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registros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nós</a:t>
            </a:r>
            <a:r>
              <a:rPr lang="en-US" sz="2400">
                <a:latin typeface="Calibri"/>
              </a:rPr>
              <a:t> da rede Bitcoin.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Imutabilidade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4330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Imutabilidade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FC8EAF4-365B-AAFA-A8ED-F61AFF5A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6" y="1882453"/>
            <a:ext cx="4393001" cy="27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30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</a:rPr>
              <a:t>Regulamentações</a:t>
            </a:r>
            <a:endParaRPr lang="en-US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latin typeface="Calibri"/>
              </a:rPr>
              <a:t>Chaves </a:t>
            </a:r>
            <a:r>
              <a:rPr lang="en-US" sz="2400" err="1">
                <a:latin typeface="Calibri"/>
              </a:rPr>
              <a:t>perdidas</a:t>
            </a:r>
            <a:endParaRPr lang="en-US" sz="24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</a:rPr>
              <a:t>Volatilidade</a:t>
            </a:r>
            <a:r>
              <a:rPr lang="en-US" sz="2400">
                <a:latin typeface="Calibri"/>
              </a:rPr>
              <a:t> do </a:t>
            </a:r>
            <a:r>
              <a:rPr lang="en-US" sz="2400" err="1">
                <a:latin typeface="Calibri"/>
              </a:rPr>
              <a:t>preço</a:t>
            </a:r>
            <a:endParaRPr lang="en-US" sz="2400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Desafios</a:t>
            </a:r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6119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 bitcoin </a:t>
            </a:r>
            <a:r>
              <a:rPr lang="en-US" sz="2400" err="1">
                <a:latin typeface="Calibri"/>
              </a:rPr>
              <a:t>foi</a:t>
            </a:r>
            <a:r>
              <a:rPr lang="en-US" sz="2400">
                <a:latin typeface="Calibri"/>
              </a:rPr>
              <a:t> um </a:t>
            </a:r>
            <a:r>
              <a:rPr lang="en-US" sz="2400" err="1">
                <a:latin typeface="Calibri"/>
              </a:rPr>
              <a:t>caso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disrupção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sistemas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pagamento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oferecendo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uma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opção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descentralizada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transparente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segura</a:t>
            </a:r>
            <a:r>
              <a:rPr lang="en-US" sz="2400">
                <a:latin typeface="Calibri"/>
              </a:rPr>
              <a:t> e </a:t>
            </a:r>
            <a:r>
              <a:rPr lang="en-US" sz="2400" err="1">
                <a:latin typeface="Calibri"/>
              </a:rPr>
              <a:t>confiável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transacionar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valores</a:t>
            </a:r>
            <a:r>
              <a:rPr lang="en-US" sz="2400">
                <a:latin typeface="Calibri"/>
              </a:rPr>
              <a:t>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Conclusão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5996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4febcebd9_0_412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g124febcebd9_0_412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Conceitos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criptografia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na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 Blockchain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41" name="Google Shape;241;g124febcebd9_0_4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24febcebd9_0_4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etapa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fundamental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trás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tecnologia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blockchain, a </a:t>
            </a:r>
            <a:r>
              <a:rPr lang="en-US" sz="2400" b="1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criptografia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Criptografia é a conversão de dados de um formato legível para um formato codificado. Os dados criptografados só podem ser lidos ou processados ​​depois de serem descriptografados.</a:t>
            </a: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Criptografia: o que é e por que utilizá-la? - Soluti Responde">
            <a:extLst>
              <a:ext uri="{FF2B5EF4-FFF2-40B4-BE49-F238E27FC236}">
                <a16:creationId xmlns:a16="http://schemas.microsoft.com/office/drawing/2014/main" id="{6444D65E-FCA1-E364-18CF-63D1D3A3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3899501"/>
            <a:ext cx="2007177" cy="11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202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segurança de uma criptografia é diretamente proporcional à sua complexidade, o que exigirá mais esforço  e recursos para ser quebrada, sendo mais resistente contra ataques do tipo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força bruta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902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técnicas mais utilizadas para a criptografia de dados, sendo a criptografia de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chave simétrica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chave assimétrica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Técnicas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criptografia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9799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 conhecida como criptografia de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chave privada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A chave usada para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codificar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a mesma usada para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decodificar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sendo a melhor opção para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usuários individuais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 fechados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9641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4febcebd9_0_205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g124febcebd9_0_205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strike="sng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24febcebd9_0_205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blockchain?</a:t>
            </a:r>
            <a:endParaRPr sz="2400" strike="sng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24febcebd9_0_205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24febcebd9_0_205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bitcoin</a:t>
            </a:r>
            <a:endParaRPr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24febcebd9_0_205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124febcebd9_0_205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criptografia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Blockchain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24febcebd9_0_2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Caso contrário, a chave privada deve ser enviada ao destinatário, porém aumenta o risco de comprometimento se for interceptada por um terceiro.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Esse método é mais rápido do que o método assimétrico.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777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Symmetric encryption ">
            <a:extLst>
              <a:ext uri="{FF2B5EF4-FFF2-40B4-BE49-F238E27FC236}">
                <a16:creationId xmlns:a16="http://schemas.microsoft.com/office/drawing/2014/main" id="{9E8C43CB-C0AE-20CD-4411-EBD8D705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72" y="1656329"/>
            <a:ext cx="5500255" cy="309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8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Nesse método duas chaves diferentes,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pública e uma privada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que são vinculadas matematicamente.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Essencialmente, as chaves são apenas grandes números emparelhados um ao outro, mas não são idênticos, daí o termo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assimétrico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6678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chave privada é mantida em segredo pelo usuário, e a chave pública também é disponibilizada ao público em geral.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Essa é a criptografia utilizada para a </a:t>
            </a: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 de carteiras no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Bitcoin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0720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4100" name="Picture 4" descr="Asymmetric encryption">
            <a:extLst>
              <a:ext uri="{FF2B5EF4-FFF2-40B4-BE49-F238E27FC236}">
                <a16:creationId xmlns:a16="http://schemas.microsoft.com/office/drawing/2014/main" id="{C57C502C-262D-F477-FE44-B4D4D536B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492" y="1646198"/>
            <a:ext cx="5521015" cy="310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331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223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Bitcoin e em outras criptomoedas semelhantes existem as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carteiras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que na prática são uma coleção de chaves privadas para que se possa gerar transações.</a:t>
            </a: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Carteiras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Bitcoin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Private Keys, Public Keys, Addresses and Wallets - Coinsource - The World's  Leader in Bitcoin ATMs - The Most Trusted Bitcoin ATM Network">
            <a:extLst>
              <a:ext uri="{FF2B5EF4-FFF2-40B4-BE49-F238E27FC236}">
                <a16:creationId xmlns:a16="http://schemas.microsoft.com/office/drawing/2014/main" id="{AAE0FE86-5F5C-724D-618B-4FC56BD7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61" y="3347341"/>
            <a:ext cx="4437784" cy="177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084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49"/>
            <a:ext cx="8016900" cy="309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 geração de carteiras, utiliza-se um algoritmo de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dispersão criptográfica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função hash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criptográfica, onde é praticamente impossível de inverter, isto é, de recriar o valor de entrada utilizando somente o valor de dispersão.</a:t>
            </a: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Carteiras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Bitcoin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71157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 bitcoin </a:t>
            </a:r>
            <a:r>
              <a:rPr lang="en-US" sz="2400" err="1">
                <a:latin typeface="Calibri"/>
              </a:rPr>
              <a:t>foi</a:t>
            </a:r>
            <a:r>
              <a:rPr lang="en-US" sz="2400">
                <a:latin typeface="Calibri"/>
              </a:rPr>
              <a:t> um </a:t>
            </a:r>
            <a:r>
              <a:rPr lang="en-US" sz="2400" err="1">
                <a:latin typeface="Calibri"/>
              </a:rPr>
              <a:t>caso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disrupção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sistemas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pagamento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oferecendo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uma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opção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descentralizada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transparente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segura</a:t>
            </a:r>
            <a:r>
              <a:rPr lang="en-US" sz="2400">
                <a:latin typeface="Calibri"/>
              </a:rPr>
              <a:t> e </a:t>
            </a:r>
            <a:r>
              <a:rPr lang="en-US" sz="2400" err="1">
                <a:latin typeface="Calibri"/>
              </a:rPr>
              <a:t>confiável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transacionar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valores</a:t>
            </a:r>
            <a:r>
              <a:rPr lang="en-US" sz="2400">
                <a:latin typeface="Calibri"/>
              </a:rPr>
              <a:t>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Conclusão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6019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4febcebd9_0_313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g124febcebd9_0_313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a criptografia  SHA-256</a:t>
            </a:r>
          </a:p>
        </p:txBody>
      </p:sp>
      <p:pic>
        <p:nvPicPr>
          <p:cNvPr id="256" name="Google Shape;256;g124febcebd9_0_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24febcebd9_0_3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febcebd9_0_51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etapa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SHA-256, 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algoritmo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responsável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criptografia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das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carteiras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blockchain.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24febcebd9_0_51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g124febcebd9_0_5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4febcebd9_0_21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g124febcebd9_0_216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2800" strike="sng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24febcebd9_0_216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criptografia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SHA-256</a:t>
            </a:r>
            <a:endParaRPr sz="2400" strike="sngStrik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124febcebd9_0_216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24febcebd9_0_216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Simulando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transações</a:t>
            </a:r>
            <a:endParaRPr lang="en-US" dirty="0" err="1"/>
          </a:p>
        </p:txBody>
      </p:sp>
      <p:sp>
        <p:nvSpPr>
          <p:cNvPr id="194" name="Google Shape;194;g124febcebd9_0_216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24febcebd9_0_216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Sobre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carteiras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endereços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bitcoin</a:t>
            </a:r>
            <a:endParaRPr lang="en-US" dirty="0"/>
          </a:p>
        </p:txBody>
      </p:sp>
      <p:sp>
        <p:nvSpPr>
          <p:cNvPr id="196" name="Google Shape;196;g124febcebd9_0_2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febcebd9_0_51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algoritmo criptográfico foi desenvolvido pelo Agência de Segurança Nacional dos Estados Unidos (NSA) e do Instituto Nacional de Padrões e Tecnologia (NIST). </a:t>
            </a:r>
          </a:p>
        </p:txBody>
      </p:sp>
      <p:sp>
        <p:nvSpPr>
          <p:cNvPr id="263" name="Google Shape;263;g124febcebd9_0_51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g124febcebd9_0_5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90204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SHA-256, do inglês "Secure Hash Algorithm", é uma função criptográfica utilizada como base do sistema de prova te trabalho do Bitcoin. </a:t>
            </a: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SHA-256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719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febcebd9_0_51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objetivo é gerar </a:t>
            </a:r>
            <a:r>
              <a:rPr lang="pt-BR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hashes</a:t>
            </a: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 códigos exclusivos com base em um padrão com o qual documentos ou dados do computador possam ser protegidos contra qualquer agente externo que deseje modificá-los.</a:t>
            </a:r>
          </a:p>
        </p:txBody>
      </p:sp>
      <p:sp>
        <p:nvSpPr>
          <p:cNvPr id="263" name="Google Shape;263;g124febcebd9_0_51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SHA-256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g124febcebd9_0_5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9586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febcebd9_0_51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caso do Bitcoin, o SHA-256 é usado para o processo de mineração (criação de bitcoins), mas também no processo de geração endereços de bitcoin. Isso se deve ao alto nível de segurança que oferece.</a:t>
            </a:r>
          </a:p>
        </p:txBody>
      </p:sp>
      <p:sp>
        <p:nvSpPr>
          <p:cNvPr id="263" name="Google Shape;263;g124febcebd9_0_51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SHA-256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g124febcebd9_0_5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4328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SHA-256 recebe uma entrada de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tamanho aleatório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a converte em uma saída de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tamanho fixo de 256 bits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SHA-256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GitHub - cian2009/SHA-256">
            <a:extLst>
              <a:ext uri="{FF2B5EF4-FFF2-40B4-BE49-F238E27FC236}">
                <a16:creationId xmlns:a16="http://schemas.microsoft.com/office/drawing/2014/main" id="{5BF332D3-1362-498C-C518-37DB04E96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491" y="3611534"/>
            <a:ext cx="5237018" cy="141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6958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simular a conversão de alguns dados utilizando o SHA-256.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Conversor online de SHA-256</a:t>
            </a:r>
            <a:endParaRPr lang="pt-BR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SHA-256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6372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SHA-256 na mineração do Bitcoin se dá quando um 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 torna elegível a fim de colocar novos blocos dentro da blockchain.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19877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What is SHA-256 Algorithm and how Does It Function in the Bitcoin Network?">
            <a:extLst>
              <a:ext uri="{FF2B5EF4-FFF2-40B4-BE49-F238E27FC236}">
                <a16:creationId xmlns:a16="http://schemas.microsoft.com/office/drawing/2014/main" id="{06A23934-A724-E1C9-9C63-911A1386F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51" y="2785380"/>
            <a:ext cx="4917498" cy="216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795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ser um bloco válido o bloco deve ter os seguintes atributos: 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27009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BB08AB7E-1D05-181E-FC79-23919F99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629" y="1593272"/>
            <a:ext cx="6476742" cy="33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947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4febcebd9_0_234"/>
          <p:cNvSpPr txBox="1"/>
          <p:nvPr/>
        </p:nvSpPr>
        <p:spPr>
          <a:xfrm>
            <a:off x="565525" y="2571744"/>
            <a:ext cx="7410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blockchain?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0" name="Google Shape;210;g124febcebd9_0_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24febcebd9_0_2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12" name="Google Shape;212;g124febcebd9_0_23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Versão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número da versão do software Bitcoin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Hash do bloco anterior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referência ao hash do bloco anterior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Raiz de Merkle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um hash representativo das transações incluídas no bloco</a:t>
            </a: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70977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 de data e hora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o horário em que o bloco foi criado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algoritimo de prova de trabalho para o bloco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Nonce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a variável usada no processo de prova de trabalho</a:t>
            </a:r>
            <a:endParaRPr lang="pt-BR" sz="240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6145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febcebd9_0_51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etapa nós vimos o papel da criptografia no contexto da blockchain e a sua importância fundamental.</a:t>
            </a:r>
            <a:endParaRPr lang="pt-BR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24febcebd9_0_51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g124febcebd9_0_5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96301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febcebd9_0_43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g124febcebd9_0_436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Simulando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transações</a:t>
            </a:r>
          </a:p>
        </p:txBody>
      </p:sp>
      <p:pic>
        <p:nvPicPr>
          <p:cNvPr id="301" name="Google Shape;301;g124febcebd9_0_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24febcebd9_0_4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97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simular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transações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blockchain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semelhante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do Bitcoin.</a:t>
            </a: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06653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4898C4ED-A56A-6FDE-3906-E22613D80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4" y="2070228"/>
            <a:ext cx="5763491" cy="267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4843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isto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simulador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transações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disponível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4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seguinte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r>
              <a:rPr lang="en-US" sz="24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17243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febcebd9_0_43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g124febcebd9_0_436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carteiras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endereços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bitcoin</a:t>
            </a:r>
            <a:endParaRPr lang="en-US" dirty="0"/>
          </a:p>
        </p:txBody>
      </p:sp>
      <p:pic>
        <p:nvPicPr>
          <p:cNvPr id="301" name="Google Shape;301;g124febcebd9_0_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24febcebd9_0_4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5241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etapa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criptomoedas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meio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carteiras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/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Introdução</a:t>
            </a:r>
            <a:endParaRPr lang="en-US" dirty="0" err="1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08D636BB-EDAB-B66B-4245-F62DE27A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666" y="3529554"/>
            <a:ext cx="1614669" cy="161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185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carteira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wallet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espécie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bancária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bitcoin,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meio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endereço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público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depositamos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com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chave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privada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sacamos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 que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carteiras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?</a:t>
            </a:r>
            <a:endParaRPr lang="en-US" dirty="0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2629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blockchain,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prática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738BD-5C4E-8C94-B6FB-F9C31C3C1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510" y="4071295"/>
            <a:ext cx="5811982" cy="67855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No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criptomoedas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carteiras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referem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estrutura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usadas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no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das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chaves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usuário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.</a:t>
            </a:r>
            <a:endParaRPr lang="en-US" dirty="0"/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 que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carteiras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?</a:t>
            </a:r>
            <a:endParaRPr lang="en-US" dirty="0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54384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74482"/>
            <a:ext cx="8016900" cy="3385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Existem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Bitcoin,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carteiras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Não-determinística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Determinística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HD – </a:t>
            </a:r>
            <a:r>
              <a:rPr lang="en-US" sz="2400" i="1" dirty="0">
                <a:solidFill>
                  <a:srgbClr val="040A24"/>
                </a:solidFill>
                <a:latin typeface="Calibri"/>
                <a:cs typeface="Calibri"/>
              </a:rPr>
              <a:t>Hierarchical Deterministic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Mnemonic – BIP 39</a:t>
            </a: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 que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carteiras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?</a:t>
            </a:r>
            <a:endParaRPr lang="en-US" dirty="0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06125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74482"/>
            <a:ext cx="8016900" cy="204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primeira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versão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carteiras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100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chaves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privadas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inicialização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chaves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muito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prático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Carteiras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não-determinísticas</a:t>
            </a:r>
            <a:endParaRPr lang="en-US" dirty="0" err="1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A picture containing text, gallery&#10;&#10;Description automatically generated">
            <a:extLst>
              <a:ext uri="{FF2B5EF4-FFF2-40B4-BE49-F238E27FC236}">
                <a16:creationId xmlns:a16="http://schemas.microsoft.com/office/drawing/2014/main" id="{6B951CD7-6DF3-DD8B-0CDA-1C6DF576B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676" y="3521916"/>
            <a:ext cx="2014045" cy="139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20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74482"/>
            <a:ext cx="8016900" cy="204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chaves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privadas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i="1" dirty="0">
                <a:solidFill>
                  <a:srgbClr val="040A24"/>
                </a:solidFill>
                <a:latin typeface="Calibri"/>
                <a:cs typeface="Calibri"/>
              </a:rPr>
              <a:t>seed -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inúmeros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dirty="0"/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Carteiras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determinísticas</a:t>
            </a:r>
            <a:endParaRPr lang="en-US" dirty="0" err="1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9FFBAEB8-972F-07B2-E93F-8CAD84A4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107" y="3617586"/>
            <a:ext cx="1935218" cy="139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857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74482"/>
            <a:ext cx="8016900" cy="204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Parecida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determinística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hierarquia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chaves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partem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i="1" dirty="0">
                <a:solidFill>
                  <a:srgbClr val="040A24"/>
                </a:solidFill>
                <a:latin typeface="Calibri"/>
                <a:cs typeface="Calibri"/>
              </a:rPr>
              <a:t>seed.</a:t>
            </a:r>
            <a:endParaRPr lang="en-US" dirty="0"/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Carteiras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HD</a:t>
            </a:r>
            <a:endParaRPr lang="en-US" dirty="0" err="1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8F33645-9742-CE06-DCA0-A26F5992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841" y="3526221"/>
            <a:ext cx="18288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966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74482"/>
            <a:ext cx="8016900" cy="3333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sequência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palavras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inglês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fáceis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escrever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importar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Exemplo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mnemonic: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>
                <a:latin typeface="Consolas"/>
                <a:cs typeface="Calibri"/>
              </a:rPr>
              <a:t>army van defense carry jealous true
garbage claim echo media make crunch</a:t>
            </a:r>
            <a:endParaRPr lang="en-US" b="1" dirty="0"/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Mnemonic</a:t>
            </a:r>
            <a:endParaRPr lang="en-US" dirty="0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73035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criptomoedas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espécie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"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número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bancária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"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depositados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fundos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.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usuário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inúmeros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limites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 que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endereços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?</a:t>
            </a:r>
            <a:endParaRPr lang="en-US" dirty="0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19574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O que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endereços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?</a:t>
            </a:r>
            <a:endParaRPr lang="en-US" dirty="0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3307A8-D436-4712-A8C9-DF00416D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87" y="1973845"/>
            <a:ext cx="4696427" cy="263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092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Existem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atualmente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três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endereços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no </a:t>
            </a:r>
            <a:r>
              <a:rPr lang="en-US" sz="2400" b="1" i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Bitcoin Core</a:t>
            </a:r>
            <a:r>
              <a:rPr lang="en-US" sz="2400" i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:</a:t>
            </a:r>
            <a:endParaRPr lang="en-US" b="1" i="1" dirty="0">
              <a:sym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/>
              <a:t>P2PKH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/>
              <a:t>P2SH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/>
              <a:t>bech32</a:t>
            </a:r>
            <a:endParaRPr lang="en-US" dirty="0"/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Tipos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endereços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85156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74482"/>
            <a:ext cx="8016900" cy="331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É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primeiro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utilizado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formato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chamado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i="1" dirty="0">
                <a:solidFill>
                  <a:srgbClr val="040A24"/>
                </a:solidFill>
                <a:latin typeface="Calibri"/>
                <a:cs typeface="Calibri"/>
              </a:rPr>
              <a:t>legacy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e sempre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1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taxas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transferência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pois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compatível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novos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>
                <a:latin typeface="Calibri"/>
              </a:rPr>
              <a:t>1PvPOdEYstMbpqTRn8Au3m3HEg7xJbECS3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P2PKH – </a:t>
            </a:r>
            <a:r>
              <a:rPr lang="en-US" sz="4000" b="1" i="1" dirty="0">
                <a:solidFill>
                  <a:srgbClr val="EA4E60"/>
                </a:solidFill>
                <a:latin typeface="Century Gothic"/>
                <a:sym typeface="Century Gothic"/>
              </a:rPr>
              <a:t>Pay-to-</a:t>
            </a:r>
            <a:r>
              <a:rPr lang="en-US" sz="4000" b="1" i="1" dirty="0" err="1">
                <a:solidFill>
                  <a:srgbClr val="EA4E60"/>
                </a:solidFill>
                <a:latin typeface="Century Gothic"/>
                <a:sym typeface="Century Gothic"/>
              </a:rPr>
              <a:t>Pubkey</a:t>
            </a:r>
            <a:r>
              <a:rPr lang="en-US" sz="4000" b="1" i="1" dirty="0">
                <a:solidFill>
                  <a:srgbClr val="EA4E60"/>
                </a:solidFill>
                <a:latin typeface="Century Gothic"/>
                <a:sym typeface="Century Gothic"/>
              </a:rPr>
              <a:t> Hash</a:t>
            </a:r>
            <a:endParaRPr lang="en-US" dirty="0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487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255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blockchain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considerada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livro</a:t>
            </a: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razão</a:t>
            </a: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pública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transações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o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garantir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imutabilidade</a:t>
            </a: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confiabilidade</a:t>
            </a: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dos </a:t>
            </a: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registros</a:t>
            </a: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Icon Of A Certificate - Icon Diploma, HD Png Download - kindpng">
            <a:extLst>
              <a:ext uri="{FF2B5EF4-FFF2-40B4-BE49-F238E27FC236}">
                <a16:creationId xmlns:a16="http://schemas.microsoft.com/office/drawing/2014/main" id="{9574CDD7-94E6-E586-994B-D077F58E4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406" y="3758649"/>
            <a:ext cx="1385187" cy="126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786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74482"/>
            <a:ext cx="8016900" cy="331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É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formado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baseado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compatibilidade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funcionalidades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elaboradas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formato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legacy.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Muito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utilizado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carteiras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i="1" dirty="0" err="1">
                <a:solidFill>
                  <a:srgbClr val="040A24"/>
                </a:solidFill>
                <a:latin typeface="Calibri"/>
                <a:cs typeface="Calibri"/>
              </a:rPr>
              <a:t>multisig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carteira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assinando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necessária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transação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P2SH – </a:t>
            </a:r>
            <a:r>
              <a:rPr lang="en-US" sz="4000" b="1" i="1" dirty="0">
                <a:solidFill>
                  <a:srgbClr val="EA4E60"/>
                </a:solidFill>
                <a:latin typeface="Century Gothic"/>
                <a:sym typeface="Century Gothic"/>
              </a:rPr>
              <a:t>Pay-to-Script Hash</a:t>
            </a:r>
            <a:endParaRPr lang="en-US" dirty="0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22776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74482"/>
            <a:ext cx="8016900" cy="331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sempre com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3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dirty="0"/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>
                <a:latin typeface="Calibri"/>
              </a:rPr>
              <a:t>3G45p1GpEZ75NNmQvaicnyyiWrnqDhDMJi</a:t>
            </a:r>
            <a:endParaRPr lang="en-US" b="1">
              <a:latin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P2SH – </a:t>
            </a:r>
            <a:r>
              <a:rPr lang="en-US" sz="4000" b="1" i="1" dirty="0">
                <a:solidFill>
                  <a:srgbClr val="EA4E60"/>
                </a:solidFill>
                <a:latin typeface="Century Gothic"/>
                <a:sym typeface="Century Gothic"/>
              </a:rPr>
              <a:t>Pay-to-Script Hash</a:t>
            </a:r>
            <a:endParaRPr lang="en-US" dirty="0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85156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74482"/>
            <a:ext cx="8016900" cy="331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Segwit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significa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040A24"/>
                </a:solidFill>
                <a:latin typeface="Calibri"/>
                <a:cs typeface="Calibri"/>
              </a:rPr>
              <a:t>segregated witness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testemunha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segregada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;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Reduziu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custo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transações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aumentou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tamanho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blocos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;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Suporta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 Lightning Network.</a:t>
            </a: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BECH32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Segwit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Nativo</a:t>
            </a:r>
            <a:endParaRPr lang="en-US" dirty="0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19882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74482"/>
            <a:ext cx="8016900" cy="1894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Existem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diversas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formas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carteiras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criptomoedas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hardware wallets, paper wallets, desktop e mobile wallets.</a:t>
            </a: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Tipos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carteiras</a:t>
            </a:r>
            <a:endParaRPr lang="en-US" dirty="0" err="1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E48E5E-A810-2B1C-7DB6-A018943C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45" y="3249667"/>
            <a:ext cx="1481959" cy="1481959"/>
          </a:xfrm>
          <a:prstGeom prst="rect">
            <a:avLst/>
          </a:prstGeom>
        </p:spPr>
      </p:pic>
      <p:pic>
        <p:nvPicPr>
          <p:cNvPr id="3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3DAB9B39-A4EF-C5E9-5E86-3FFA7F2CE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572" y="3304385"/>
            <a:ext cx="2020614" cy="1425075"/>
          </a:xfrm>
          <a:prstGeom prst="rect">
            <a:avLst/>
          </a:prstGeom>
        </p:spPr>
      </p:pic>
      <p:pic>
        <p:nvPicPr>
          <p:cNvPr id="4" name="Picture 4" descr="A picture containing text, black, electronics&#10;&#10;Description automatically generated">
            <a:extLst>
              <a:ext uri="{FF2B5EF4-FFF2-40B4-BE49-F238E27FC236}">
                <a16:creationId xmlns:a16="http://schemas.microsoft.com/office/drawing/2014/main" id="{9E0A129B-9C2C-FE38-9ACA-5FE11B0D9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555" y="3164270"/>
            <a:ext cx="1567356" cy="156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69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74482"/>
            <a:ext cx="8016900" cy="3313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Chegamos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final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nosso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pudemos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explorar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fundamentos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blockchain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exploramos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Bitcoin.</a:t>
            </a: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Conclusão</a:t>
            </a:r>
            <a:endParaRPr lang="en-US" dirty="0" err="1"/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95776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febcebd9_0_43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dirty="0" err="1"/>
          </a:p>
        </p:txBody>
      </p:sp>
      <p:sp>
        <p:nvSpPr>
          <p:cNvPr id="300" name="Google Shape;300;g124febcebd9_0_436"/>
          <p:cNvSpPr txBox="1"/>
          <p:nvPr/>
        </p:nvSpPr>
        <p:spPr>
          <a:xfrm>
            <a:off x="565525" y="1785563"/>
            <a:ext cx="7410300" cy="2277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Criando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a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carteira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criptomoedas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301" name="Google Shape;301;g124febcebd9_0_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24febcebd9_0_4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31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0" name="Google Shape;33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7B218-E873-45AC-9897-B93CFC532938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4075409-B8DC-4EEC-8F1E-1D12411BEB95}">
  <ds:schemaRefs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19483571-f922-4e8e-9c1c-26f0a2252132"/>
    <ds:schemaRef ds:uri="851b35d3-0456-4d6a-bc2f-da927e91d15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B3574F6-BFB9-428C-9FE3-D89D85A98A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2360</Words>
  <Application>Microsoft Office PowerPoint</Application>
  <PresentationFormat>Apresentação na tela (16:9)</PresentationFormat>
  <Paragraphs>376</Paragraphs>
  <Slides>96</Slides>
  <Notes>96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96</vt:i4>
      </vt:variant>
    </vt:vector>
  </HeadingPairs>
  <TitlesOfParts>
    <vt:vector size="97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lastModifiedBy>Cassiano  Peres</cp:lastModifiedBy>
  <cp:revision>241</cp:revision>
  <dcterms:modified xsi:type="dcterms:W3CDTF">2022-07-19T18:15:40Z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